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65" r:id="rId5"/>
    <p:sldId id="264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8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Mathematics Curriculum Roadmap</a:t>
            </a:r>
            <a:endParaRPr lang="en-US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t="9911" b="9911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5723426" y="2973186"/>
            <a:ext cx="1727030" cy="523220"/>
          </a:xfrm>
          <a:prstGeom prst="rect">
            <a:avLst/>
          </a:prstGeom>
          <a:noFill/>
        </p:spPr>
        <p:txBody>
          <a:bodyPr wrap="none" rtlCol="0">
            <a:prstTxWarp prst="textCascadeUp">
              <a:avLst>
                <a:gd name="adj" fmla="val 96675"/>
              </a:avLst>
            </a:prstTxWarp>
            <a:spAutoFit/>
          </a:bodyPr>
          <a:lstStyle/>
          <a:p>
            <a:r>
              <a:rPr lang="en-US" sz="2800" b="1" dirty="0" smtClean="0">
                <a:latin typeface="Arial Black"/>
                <a:cs typeface="Arial Black"/>
              </a:rPr>
              <a:t>GRADE </a:t>
            </a:r>
            <a:r>
              <a:rPr lang="en-US" sz="2800" b="1" dirty="0">
                <a:latin typeface="Arial Black"/>
                <a:cs typeface="Arial Black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4934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Materials </a:t>
            </a:r>
            <a:r>
              <a:rPr lang="en-US" sz="3200" dirty="0"/>
              <a:t>W</a:t>
            </a:r>
            <a:r>
              <a:rPr lang="en-US" sz="3200" dirty="0" smtClean="0"/>
              <a:t>ill Be </a:t>
            </a:r>
            <a:r>
              <a:rPr lang="en-US" sz="3200" dirty="0"/>
              <a:t>U</a:t>
            </a:r>
            <a:r>
              <a:rPr lang="en-US" sz="3200" dirty="0" smtClean="0"/>
              <a:t>sed to Support </a:t>
            </a:r>
            <a:r>
              <a:rPr lang="en-US" sz="3200" dirty="0"/>
              <a:t>S</a:t>
            </a:r>
            <a:r>
              <a:rPr lang="en-US" sz="3200" dirty="0" smtClean="0"/>
              <a:t>tudent </a:t>
            </a:r>
            <a:r>
              <a:rPr lang="en-US" sz="3200" dirty="0"/>
              <a:t>L</a:t>
            </a:r>
            <a:r>
              <a:rPr lang="en-US" sz="3200" dirty="0" smtClean="0"/>
              <a:t>earning?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23708"/>
            <a:ext cx="7345363" cy="448151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b="1" dirty="0" smtClean="0"/>
              <a:t>Grade 8 Math Resource:  </a:t>
            </a:r>
            <a:r>
              <a:rPr lang="en-US" sz="8000" b="1" dirty="0" err="1" smtClean="0"/>
              <a:t>EngageNY</a:t>
            </a:r>
            <a:endParaRPr lang="en-US" sz="8000" b="1" dirty="0" smtClean="0"/>
          </a:p>
          <a:p>
            <a:pPr marL="0" indent="0">
              <a:buNone/>
            </a:pPr>
            <a:r>
              <a:rPr lang="en-US" sz="8000" dirty="0" smtClean="0"/>
              <a:t>Supplemental </a:t>
            </a:r>
            <a:r>
              <a:rPr lang="en-US" sz="8000" dirty="0" smtClean="0"/>
              <a:t>resources are used to address: </a:t>
            </a:r>
          </a:p>
          <a:p>
            <a:pPr indent="-163513">
              <a:spcBef>
                <a:spcPts val="0"/>
              </a:spcBef>
            </a:pPr>
            <a:r>
              <a:rPr lang="en-US" sz="8000" dirty="0" smtClean="0"/>
              <a:t>Fraction Skills and Concepts</a:t>
            </a:r>
          </a:p>
          <a:p>
            <a:pPr indent="-163513">
              <a:spcBef>
                <a:spcPts val="0"/>
              </a:spcBef>
            </a:pPr>
            <a:r>
              <a:rPr lang="en-US" sz="8000" dirty="0" smtClean="0"/>
              <a:t>Additional Areas of Need </a:t>
            </a:r>
          </a:p>
          <a:p>
            <a:pPr marL="0" indent="0">
              <a:buNone/>
            </a:pPr>
            <a:r>
              <a:rPr lang="en-US" sz="8000" b="1" dirty="0" smtClean="0"/>
              <a:t>EngageNY</a:t>
            </a:r>
            <a:r>
              <a:rPr lang="en-US" sz="8000" dirty="0" smtClean="0"/>
              <a:t> is broken into six modules: Exponents/Scientific Notation, Congruence, Similarity, Linear Equations, </a:t>
            </a:r>
            <a:r>
              <a:rPr lang="en-US" sz="8000" dirty="0" err="1" smtClean="0"/>
              <a:t>Geom</a:t>
            </a:r>
            <a:r>
              <a:rPr lang="en-US" sz="8000" dirty="0" smtClean="0"/>
              <a:t> Functions, Linear Functions, and Irrational Numbers. </a:t>
            </a:r>
          </a:p>
          <a:p>
            <a:pPr marL="0" indent="0">
              <a:buNone/>
            </a:pPr>
            <a:r>
              <a:rPr lang="en-US" sz="8000" dirty="0" smtClean="0"/>
              <a:t>The </a:t>
            </a:r>
            <a:r>
              <a:rPr lang="en-US" sz="8000" dirty="0"/>
              <a:t>goals of this program are to:</a:t>
            </a:r>
          </a:p>
          <a:p>
            <a:pPr lvl="0" indent="-165100">
              <a:spcBef>
                <a:spcPts val="200"/>
              </a:spcBef>
            </a:pPr>
            <a:r>
              <a:rPr lang="en-US" sz="8000" dirty="0"/>
              <a:t>help all students develop their abilities to reason logically </a:t>
            </a:r>
          </a:p>
          <a:p>
            <a:pPr lvl="0" indent="-165100">
              <a:spcBef>
                <a:spcPts val="200"/>
              </a:spcBef>
            </a:pPr>
            <a:r>
              <a:rPr lang="en-US" sz="8000" dirty="0"/>
              <a:t>apply mathematical skills to real-life situations</a:t>
            </a:r>
          </a:p>
          <a:p>
            <a:pPr indent="-165100">
              <a:spcBef>
                <a:spcPts val="200"/>
              </a:spcBef>
            </a:pPr>
            <a:r>
              <a:rPr lang="en-US" sz="8000" dirty="0"/>
              <a:t>c</a:t>
            </a:r>
            <a:r>
              <a:rPr lang="en-US" sz="8000" dirty="0" smtClean="0"/>
              <a:t>ommunicate and justify their mathematical </a:t>
            </a:r>
            <a:r>
              <a:rPr lang="en-US" sz="8000" dirty="0"/>
              <a:t>ideas (strategies and solutions) and arguments in a variety of ways using appropriate vocabulary, equations, and visual models </a:t>
            </a:r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  <a:tabLst>
                <a:tab pos="6746875" algn="l"/>
              </a:tabLst>
            </a:pPr>
            <a:r>
              <a:rPr lang="en-US" dirty="0" smtClean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397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13" y="1314950"/>
            <a:ext cx="8965387" cy="57208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dirty="0" smtClean="0"/>
          </a:p>
          <a:p>
            <a:r>
              <a:rPr lang="en-US" sz="2200" dirty="0" smtClean="0"/>
              <a:t>Apply and extend understanding of unit rates and proportional relationships and use that knowledge to build connections between proportional relationships, lines, and linear equations.</a:t>
            </a:r>
          </a:p>
          <a:p>
            <a:r>
              <a:rPr lang="en-US" sz="2200" dirty="0" smtClean="0"/>
              <a:t>Use linear equations to graph proportional relationships, interpreting the unit rate as the slope of the graph.</a:t>
            </a:r>
          </a:p>
          <a:p>
            <a:r>
              <a:rPr lang="en-US" sz="2200" dirty="0" smtClean="0"/>
              <a:t>Know and apply the properties of integer exponents (positive numbers, negative numbers, or 0) to write equivalent expressions. </a:t>
            </a:r>
          </a:p>
          <a:p>
            <a:r>
              <a:rPr lang="en-US" sz="2200" dirty="0"/>
              <a:t>E</a:t>
            </a:r>
            <a:r>
              <a:rPr lang="en-US" sz="2200" dirty="0" smtClean="0"/>
              <a:t>xpand their understanding of numbers beyond rational numbers to include numbers that are irrational.</a:t>
            </a:r>
          </a:p>
          <a:p>
            <a:r>
              <a:rPr lang="en-US" sz="2200" dirty="0" smtClean="0"/>
              <a:t>Solve a variety of real world problems and explain and justify solution strategy.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548958"/>
            <a:ext cx="7345362" cy="133985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Key skills and concepts developed include, but are not limited to: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5600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the mathematics be taught/delivered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739523"/>
            <a:ext cx="8178800" cy="432599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Learning opportunities that:</a:t>
            </a:r>
          </a:p>
          <a:p>
            <a:pPr lvl="0"/>
            <a:r>
              <a:rPr lang="en-US" dirty="0" smtClean="0"/>
              <a:t>Connect </a:t>
            </a:r>
            <a:r>
              <a:rPr lang="en-US" dirty="0"/>
              <a:t>conceptual understanding with real world applications to build powerful mathematical thinking and expand mathematical proficiency. </a:t>
            </a:r>
          </a:p>
          <a:p>
            <a:pPr lvl="0"/>
            <a:r>
              <a:rPr lang="en-US" dirty="0"/>
              <a:t>Develop critical thinking through high-level questioning.</a:t>
            </a:r>
          </a:p>
          <a:p>
            <a:pPr lvl="0"/>
            <a:r>
              <a:rPr lang="en-US" dirty="0"/>
              <a:t>Utilize concrete and visual models and mathematical diagrams (appropriate to each grade) to bring meaning to abstract mathematical concepts, procedures, and properties.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62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While Working With Your Student at Home…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133600"/>
            <a:ext cx="7345363" cy="4051299"/>
          </a:xfrm>
        </p:spPr>
        <p:txBody>
          <a:bodyPr>
            <a:normAutofit/>
          </a:bodyPr>
          <a:lstStyle/>
          <a:p>
            <a:r>
              <a:rPr lang="en-US" dirty="0" smtClean="0"/>
              <a:t>Ask your student to explain how they got their answer or to explain their thinking. Restate back to them what you heard them say so they can self-check for accuracy and clarity.</a:t>
            </a:r>
          </a:p>
          <a:p>
            <a:r>
              <a:rPr lang="en-US" dirty="0" smtClean="0"/>
              <a:t>Ask your student to use a representation, such as a mathematical diagram or visual model, when they are explaining their thinking.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60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What’s this about Common Core?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440" y="1733233"/>
            <a:ext cx="7716920" cy="4824492"/>
          </a:xfrm>
        </p:spPr>
        <p:txBody>
          <a:bodyPr>
            <a:normAutofit fontScale="85000"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mbria"/>
                <a:ea typeface="ＭＳ 明朝"/>
                <a:cs typeface="Times New Roman"/>
              </a:rPr>
              <a:t>We are continually working in the Mequon-Thiensville School District to improve teaching and learning to ensure that all children will graduate high school with the college and career readiness skills they need to be successful.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Cambria"/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mbria"/>
                <a:ea typeface="ＭＳ 明朝"/>
                <a:cs typeface="Times New Roman"/>
              </a:rPr>
              <a:t>In mathematics, adopting the common core </a:t>
            </a:r>
            <a:r>
              <a:rPr lang="en-US" dirty="0" smtClean="0">
                <a:latin typeface="Cambria"/>
                <a:ea typeface="ＭＳ 明朝"/>
                <a:cs typeface="Times New Roman"/>
              </a:rPr>
              <a:t>standards</a:t>
            </a:r>
            <a:r>
              <a:rPr lang="en-US" dirty="0">
                <a:latin typeface="Cambria"/>
                <a:ea typeface="ＭＳ 明朝"/>
                <a:cs typeface="Times New Roman"/>
              </a:rPr>
              <a:t> </a:t>
            </a:r>
            <a:r>
              <a:rPr lang="en-US" dirty="0" smtClean="0">
                <a:latin typeface="Cambria"/>
                <a:ea typeface="ＭＳ 明朝"/>
                <a:cs typeface="Times New Roman"/>
              </a:rPr>
              <a:t>means </a:t>
            </a:r>
            <a:r>
              <a:rPr lang="en-US" dirty="0">
                <a:latin typeface="Cambria"/>
                <a:ea typeface="ＭＳ 明朝"/>
                <a:cs typeface="Times New Roman"/>
              </a:rPr>
              <a:t>three major changes in our approach to delivering the curriculum. </a:t>
            </a:r>
            <a:endParaRPr lang="en-US" dirty="0" smtClean="0">
              <a:latin typeface="Cambria"/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Cambria"/>
              <a:ea typeface="ＭＳ 明朝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Cambria"/>
                <a:ea typeface="ＭＳ 明朝"/>
                <a:cs typeface="Times New Roman"/>
              </a:rPr>
              <a:t>Focus – Teachers </a:t>
            </a:r>
            <a:r>
              <a:rPr lang="en-US" dirty="0">
                <a:latin typeface="Cambria"/>
                <a:ea typeface="ＭＳ 明朝"/>
                <a:cs typeface="Times New Roman"/>
              </a:rPr>
              <a:t>will concentrate on teaching a more focused set of major math concepts and skills.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Cambria"/>
                <a:ea typeface="ＭＳ 明朝"/>
                <a:cs typeface="Times New Roman"/>
              </a:rPr>
              <a:t>Coherence – Students </a:t>
            </a:r>
            <a:r>
              <a:rPr lang="en-US" dirty="0">
                <a:latin typeface="Cambria"/>
                <a:ea typeface="ＭＳ 明朝"/>
                <a:cs typeface="Times New Roman"/>
              </a:rPr>
              <a:t>will master important ideas and skills in a more organized way throughout the year and from one grade to the next. </a:t>
            </a:r>
            <a:endParaRPr lang="en-US" dirty="0" smtClean="0">
              <a:latin typeface="Cambria"/>
              <a:ea typeface="ＭＳ 明朝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Cambria"/>
                <a:ea typeface="ＭＳ 明朝"/>
                <a:cs typeface="Times New Roman"/>
              </a:rPr>
              <a:t>Rigor – A </a:t>
            </a:r>
            <a:r>
              <a:rPr lang="en-US" dirty="0">
                <a:latin typeface="Cambria"/>
                <a:ea typeface="ＭＳ 明朝"/>
                <a:cs typeface="Times New Roman"/>
              </a:rPr>
              <a:t>focus will be </a:t>
            </a:r>
            <a:r>
              <a:rPr lang="en-US" dirty="0" smtClean="0">
                <a:latin typeface="Cambria"/>
                <a:ea typeface="ＭＳ 明朝"/>
                <a:cs typeface="Times New Roman"/>
              </a:rPr>
              <a:t>put on i</a:t>
            </a:r>
            <a:r>
              <a:rPr lang="en-US" dirty="0" smtClean="0"/>
              <a:t>nvolving </a:t>
            </a:r>
            <a:r>
              <a:rPr lang="en-US" dirty="0"/>
              <a:t>students in rich and challenging math content and authentic problem solving to foster perseverance and greater interest/curiosity in mathematics.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4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5131</TotalTime>
  <Words>499</Words>
  <Application>Microsoft Macintosh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Mathematics Curriculum Roadmap</vt:lpstr>
      <vt:lpstr>What Materials Will Be Used to Support Student Learning?</vt:lpstr>
      <vt:lpstr>Key skills and concepts developed include, but are not limited to: </vt:lpstr>
      <vt:lpstr>How will the mathematics be taught/delivered</vt:lpstr>
      <vt:lpstr>While Working With Your Student at Home…</vt:lpstr>
      <vt:lpstr>What’s this about Common Core?</vt:lpstr>
    </vt:vector>
  </TitlesOfParts>
  <Company>MTSD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Mathematics Curriculum Roadmap Grade 3</dc:title>
  <dc:creator>MT SD</dc:creator>
  <cp:lastModifiedBy>MTSD</cp:lastModifiedBy>
  <cp:revision>29</cp:revision>
  <dcterms:created xsi:type="dcterms:W3CDTF">2013-09-03T18:57:09Z</dcterms:created>
  <dcterms:modified xsi:type="dcterms:W3CDTF">2014-09-08T03:01:04Z</dcterms:modified>
</cp:coreProperties>
</file>